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8" r:id="rId6"/>
  </p:sldIdLst>
  <p:sldSz cx="6858000" cy="9144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212" y="-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97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980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33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33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36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95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02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6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86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00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863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E51B8-7860-4726-9B1C-763319C1424E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F5A0F9-CF83-45C2-BC83-0C21050B6D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71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373973" y="2209800"/>
            <a:ext cx="6858000" cy="152400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latin typeface="Arial Narrow" pitchFamily="34" charset="0"/>
                <a:cs typeface="Arial" pitchFamily="34" charset="0"/>
              </a:rPr>
              <a:t/>
            </a:r>
            <a:br>
              <a:rPr lang="en-US" sz="2800" dirty="0" smtClean="0">
                <a:latin typeface="Arial Narrow" pitchFamily="34" charset="0"/>
                <a:cs typeface="Arial" pitchFamily="34" charset="0"/>
              </a:rPr>
            </a:br>
            <a:r>
              <a:rPr lang="en-US" sz="2800" dirty="0" smtClean="0">
                <a:latin typeface="Arial Narrow" pitchFamily="34" charset="0"/>
                <a:cs typeface="Arial" pitchFamily="34" charset="0"/>
              </a:rPr>
              <a:t>Overcoming Objections on   ______________</a:t>
            </a:r>
            <a:br>
              <a:rPr lang="en-US" sz="2800" dirty="0" smtClean="0">
                <a:latin typeface="Arial Narrow" pitchFamily="34" charset="0"/>
                <a:cs typeface="Arial" pitchFamily="34" charset="0"/>
              </a:rPr>
            </a:br>
            <a:endParaRPr lang="en-US" sz="2800" dirty="0">
              <a:latin typeface="Arial Narrow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8391973"/>
              </p:ext>
            </p:extLst>
          </p:nvPr>
        </p:nvGraphicFramePr>
        <p:xfrm>
          <a:off x="213852" y="3505201"/>
          <a:ext cx="6477000" cy="4624417"/>
        </p:xfrm>
        <a:graphic>
          <a:graphicData uri="http://schemas.openxmlformats.org/drawingml/2006/table">
            <a:tbl>
              <a:tblPr firstRow="1" bandRow="1" bandCol="1">
                <a:tableStyleId>{7E9639D4-E3E2-4D34-9284-5A2195B3D0D7}</a:tableStyleId>
              </a:tblPr>
              <a:tblGrid>
                <a:gridCol w="1684012"/>
                <a:gridCol w="2633988"/>
                <a:gridCol w="2159000"/>
              </a:tblGrid>
              <a:tr h="528749">
                <a:tc>
                  <a:txBody>
                    <a:bodyPr/>
                    <a:lstStyle/>
                    <a:p>
                      <a:r>
                        <a:rPr lang="en-US" sz="1900" dirty="0" smtClean="0">
                          <a:latin typeface="Arial Narrow" pitchFamily="34" charset="0"/>
                        </a:rPr>
                        <a:t>Customer…</a:t>
                      </a:r>
                      <a:endParaRPr lang="en-US" sz="19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>
                    <a:gradFill flip="none" rotWithShape="1">
                      <a:gsLst>
                        <a:gs pos="0">
                          <a:schemeClr val="bg1">
                            <a:lumMod val="6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6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6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>
                          <a:latin typeface="Arial Narrow" pitchFamily="34" charset="0"/>
                        </a:rPr>
                        <a:t>Feature</a:t>
                      </a:r>
                      <a:r>
                        <a:rPr lang="en-US" sz="1900" baseline="0" dirty="0" smtClean="0">
                          <a:latin typeface="Arial Narrow" pitchFamily="34" charset="0"/>
                        </a:rPr>
                        <a:t> </a:t>
                      </a:r>
                      <a:r>
                        <a:rPr lang="en-US" sz="1900" dirty="0" smtClean="0">
                          <a:latin typeface="Arial Narrow" pitchFamily="34" charset="0"/>
                        </a:rPr>
                        <a:t>to Sell</a:t>
                      </a:r>
                      <a:endParaRPr lang="en-US" sz="1900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>
                    <a:gradFill flip="none" rotWithShape="1">
                      <a:gsLst>
                        <a:gs pos="0">
                          <a:schemeClr val="bg1">
                            <a:lumMod val="6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6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6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900" dirty="0" smtClean="0">
                          <a:latin typeface="Arial Narrow" pitchFamily="34" charset="0"/>
                        </a:rPr>
                        <a:t>You Could Say…</a:t>
                      </a:r>
                      <a:endParaRPr lang="en-US" sz="1900" i="1" dirty="0">
                        <a:solidFill>
                          <a:schemeClr val="tx1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>
                    <a:gradFill flip="none" rotWithShape="1">
                      <a:gsLst>
                        <a:gs pos="0">
                          <a:schemeClr val="bg1">
                            <a:lumMod val="65000"/>
                            <a:shade val="30000"/>
                            <a:satMod val="115000"/>
                          </a:schemeClr>
                        </a:gs>
                        <a:gs pos="50000">
                          <a:schemeClr val="bg1">
                            <a:lumMod val="65000"/>
                            <a:shade val="67500"/>
                            <a:satMod val="115000"/>
                          </a:schemeClr>
                        </a:gs>
                        <a:gs pos="100000">
                          <a:schemeClr val="bg1">
                            <a:lumMod val="65000"/>
                            <a:shade val="100000"/>
                            <a:satMod val="115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10239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endParaRPr lang="en-US" sz="1600" i="1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</a:tr>
              <a:tr h="1023917"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endParaRPr lang="en-US" sz="1600" i="1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</a:tr>
              <a:tr h="10239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900" dirty="0" smtClean="0">
                        <a:latin typeface="Arial Narrow" pitchFamily="34" charset="0"/>
                      </a:endParaRPr>
                    </a:p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endParaRPr lang="en-US" sz="1600" i="1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</a:tr>
              <a:tr h="1023917"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endParaRPr lang="en-US" sz="1900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  <a:tc>
                  <a:txBody>
                    <a:bodyPr/>
                    <a:lstStyle/>
                    <a:p>
                      <a:endParaRPr lang="en-US" sz="1600" i="1" dirty="0">
                        <a:solidFill>
                          <a:srgbClr val="FF0000"/>
                        </a:solidFill>
                        <a:latin typeface="Arial Narrow" pitchFamily="34" charset="0"/>
                      </a:endParaRPr>
                    </a:p>
                  </a:txBody>
                  <a:tcPr marL="68580" marR="68580" marT="60960" marB="60960"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32078" y="3114317"/>
            <a:ext cx="18818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Choose Service</a:t>
            </a:r>
            <a:endParaRPr lang="en-US" sz="1200" dirty="0"/>
          </a:p>
        </p:txBody>
      </p:sp>
      <p:sp>
        <p:nvSpPr>
          <p:cNvPr id="10" name="Rectangle 9"/>
          <p:cNvSpPr/>
          <p:nvPr/>
        </p:nvSpPr>
        <p:spPr>
          <a:xfrm>
            <a:off x="-27296" y="8920204"/>
            <a:ext cx="5400297" cy="17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550" dirty="0" smtClean="0">
                <a:solidFill>
                  <a:schemeClr val="bg1"/>
                </a:solidFill>
              </a:rPr>
              <a:t>Starz and related channels and service marks are the property of Starz Entertainment, LLC. </a:t>
            </a:r>
            <a:endParaRPr lang="en-US" sz="55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665" y="2308640"/>
            <a:ext cx="29571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Arial" pitchFamily="34" charset="0"/>
                <a:cs typeface="Arial" pitchFamily="34" charset="0"/>
              </a:rPr>
              <a:t>Name 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58300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5a215f3-a054-423e-9ca4-050da0aba25a">KZPY6V6DCHP3-310-817</_dlc_DocId>
    <_dlc_DocIdUrl xmlns="05a215f3-a054-423e-9ca4-050da0aba25a">
      <Url>http://entportal.seg.corp.root/Sales/training/_layouts/DocIdRedir.aspx?ID=KZPY6V6DCHP3-310-817</Url>
      <Description>KZPY6V6DCHP3-310-817</Description>
    </_dlc_DocIdUrl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1B17E0A975D0468D0A064C307E80F9" ma:contentTypeVersion="1" ma:contentTypeDescription="Create a new document." ma:contentTypeScope="" ma:versionID="b7bc6d92c9f55a991b548c07d35b4c0c">
  <xsd:schema xmlns:xsd="http://www.w3.org/2001/XMLSchema" xmlns:xs="http://www.w3.org/2001/XMLSchema" xmlns:p="http://schemas.microsoft.com/office/2006/metadata/properties" xmlns:ns2="05a215f3-a054-423e-9ca4-050da0aba25a" targetNamespace="http://schemas.microsoft.com/office/2006/metadata/properties" ma:root="true" ma:fieldsID="5c7abc0861f2d43e4d8ff276078cf31a" ns2:_="">
    <xsd:import namespace="05a215f3-a054-423e-9ca4-050da0aba25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215f3-a054-423e-9ca4-050da0aba25a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B2149F9-D493-4F83-8248-F27A19647BB3}">
  <ds:schemaRefs>
    <ds:schemaRef ds:uri="http://purl.org/dc/terms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05a215f3-a054-423e-9ca4-050da0aba25a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CDAE729-1555-431F-B206-B8FE4BB61B21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E9EAEE12-2405-49A9-880F-FD230BB94E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a215f3-a054-423e-9ca4-050da0aba2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D608E5AF-E98D-445F-80F8-5241BCB9FB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Overcoming Objections on   ______________ </vt:lpstr>
    </vt:vector>
  </TitlesOfParts>
  <Company>Starz Entertainment Group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Selling the Benefit of ________</dc:title>
  <dc:creator>Israel Cuhen</dc:creator>
  <cp:lastModifiedBy>mcole</cp:lastModifiedBy>
  <cp:revision>8</cp:revision>
  <cp:lastPrinted>2013-06-17T18:06:07Z</cp:lastPrinted>
  <dcterms:created xsi:type="dcterms:W3CDTF">2012-07-23T23:19:49Z</dcterms:created>
  <dcterms:modified xsi:type="dcterms:W3CDTF">2013-06-17T18:06:12Z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f7f968b3-41f8-475c-98cc-4339fe639815</vt:lpwstr>
  </property>
  <property fmtid="{D5CDD505-2E9C-101B-9397-08002B2CF9AE}" pid="3" name="ContentTypeId">
    <vt:lpwstr>0x010100281B17E0A975D0468D0A064C307E80F9</vt:lpwstr>
  </property>
</Properties>
</file>